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81" r:id="rId4"/>
    <p:sldId id="259" r:id="rId5"/>
    <p:sldId id="261" r:id="rId6"/>
    <p:sldId id="277" r:id="rId7"/>
    <p:sldId id="262" r:id="rId8"/>
    <p:sldId id="263" r:id="rId9"/>
    <p:sldId id="264" r:id="rId10"/>
    <p:sldId id="272" r:id="rId11"/>
    <p:sldId id="279" r:id="rId12"/>
    <p:sldId id="266" r:id="rId13"/>
    <p:sldId id="267" r:id="rId14"/>
    <p:sldId id="268" r:id="rId15"/>
    <p:sldId id="269" r:id="rId16"/>
    <p:sldId id="271" r:id="rId17"/>
    <p:sldId id="274" r:id="rId18"/>
    <p:sldId id="276" r:id="rId19"/>
    <p:sldId id="278" r:id="rId20"/>
    <p:sldId id="28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2" autoAdjust="0"/>
    <p:restoredTop sz="93223" autoAdjust="0"/>
  </p:normalViewPr>
  <p:slideViewPr>
    <p:cSldViewPr snapToGrid="0" snapToObjects="1">
      <p:cViewPr varScale="1">
        <p:scale>
          <a:sx n="135" d="100"/>
          <a:sy n="135" d="100"/>
        </p:scale>
        <p:origin x="-83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52B190-D0C2-D341-8869-9ECBD308D178}" type="doc">
      <dgm:prSet loTypeId="urn:microsoft.com/office/officeart/2008/layout/BendingPictureSemiTransparentTex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882246-99B5-3C42-B113-63C858540BAF}">
      <dgm:prSet phldrT="[Text]"/>
      <dgm:spPr>
        <a:solidFill>
          <a:schemeClr val="tx1">
            <a:alpha val="30000"/>
          </a:schemeClr>
        </a:solidFill>
      </dgm:spPr>
      <dgm:t>
        <a:bodyPr/>
        <a:lstStyle/>
        <a:p>
          <a:r>
            <a:rPr lang="en-US" dirty="0" smtClean="0"/>
            <a:t>1. Motion Correction</a:t>
          </a:r>
          <a:endParaRPr lang="en-US" dirty="0"/>
        </a:p>
      </dgm:t>
    </dgm:pt>
    <dgm:pt modelId="{A1D2AF15-41CF-7645-967F-9936ADD3F6E7}" type="parTrans" cxnId="{01E64CFF-EFD2-8344-83CD-0F51779F00F7}">
      <dgm:prSet/>
      <dgm:spPr/>
      <dgm:t>
        <a:bodyPr/>
        <a:lstStyle/>
        <a:p>
          <a:endParaRPr lang="en-US"/>
        </a:p>
      </dgm:t>
    </dgm:pt>
    <dgm:pt modelId="{D2C2FDD6-ED9D-D748-9E40-859836EA9431}" type="sibTrans" cxnId="{01E64CFF-EFD2-8344-83CD-0F51779F00F7}">
      <dgm:prSet/>
      <dgm:spPr/>
      <dgm:t>
        <a:bodyPr/>
        <a:lstStyle/>
        <a:p>
          <a:endParaRPr lang="en-US"/>
        </a:p>
      </dgm:t>
    </dgm:pt>
    <dgm:pt modelId="{76254F2E-36AE-6F4B-91C8-80ECC109BCCB}">
      <dgm:prSet phldrT="[Text]"/>
      <dgm:spPr>
        <a:solidFill>
          <a:schemeClr val="tx1">
            <a:alpha val="30000"/>
          </a:schemeClr>
        </a:solidFill>
      </dgm:spPr>
      <dgm:t>
        <a:bodyPr/>
        <a:lstStyle/>
        <a:p>
          <a:r>
            <a:rPr lang="en-US" dirty="0" smtClean="0"/>
            <a:t>2. Talairach Registration</a:t>
          </a:r>
          <a:endParaRPr lang="en-US" dirty="0"/>
        </a:p>
      </dgm:t>
    </dgm:pt>
    <dgm:pt modelId="{97DB68C6-3EC8-6141-90D6-03FBDA140061}" type="parTrans" cxnId="{6AD17F04-491B-874C-B679-36D283331F15}">
      <dgm:prSet/>
      <dgm:spPr/>
      <dgm:t>
        <a:bodyPr/>
        <a:lstStyle/>
        <a:p>
          <a:endParaRPr lang="en-US"/>
        </a:p>
      </dgm:t>
    </dgm:pt>
    <dgm:pt modelId="{FC65DEAE-BEAC-D44D-BEDE-60A3A709F67A}" type="sibTrans" cxnId="{6AD17F04-491B-874C-B679-36D283331F15}">
      <dgm:prSet/>
      <dgm:spPr/>
      <dgm:t>
        <a:bodyPr/>
        <a:lstStyle/>
        <a:p>
          <a:endParaRPr lang="en-US"/>
        </a:p>
      </dgm:t>
    </dgm:pt>
    <dgm:pt modelId="{809F9F83-D160-A944-8096-CF3EC64F0026}">
      <dgm:prSet phldrT="[Text]"/>
      <dgm:spPr>
        <a:solidFill>
          <a:schemeClr val="tx1">
            <a:alpha val="30000"/>
          </a:schemeClr>
        </a:solidFill>
      </dgm:spPr>
      <dgm:t>
        <a:bodyPr/>
        <a:lstStyle/>
        <a:p>
          <a:r>
            <a:rPr lang="en-US" dirty="0" smtClean="0"/>
            <a:t>3. Non-uniform (NU) intensity correction</a:t>
          </a:r>
          <a:endParaRPr lang="en-US" dirty="0"/>
        </a:p>
      </dgm:t>
    </dgm:pt>
    <dgm:pt modelId="{EF44DC6F-27C1-1A47-B5EF-C63004481213}" type="parTrans" cxnId="{376BFF0C-BD9D-FA43-ABD0-03091954756E}">
      <dgm:prSet/>
      <dgm:spPr/>
      <dgm:t>
        <a:bodyPr/>
        <a:lstStyle/>
        <a:p>
          <a:endParaRPr lang="en-US"/>
        </a:p>
      </dgm:t>
    </dgm:pt>
    <dgm:pt modelId="{FF17AC6B-AF3C-8E40-B14A-384D9875BB8A}" type="sibTrans" cxnId="{376BFF0C-BD9D-FA43-ABD0-03091954756E}">
      <dgm:prSet/>
      <dgm:spPr/>
      <dgm:t>
        <a:bodyPr/>
        <a:lstStyle/>
        <a:p>
          <a:endParaRPr lang="en-US"/>
        </a:p>
      </dgm:t>
    </dgm:pt>
    <dgm:pt modelId="{3CAB5DE3-2600-1948-A9F4-9ABC7396277F}" type="pres">
      <dgm:prSet presAssocID="{7B52B190-D0C2-D341-8869-9ECBD308D17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279E6C-5366-FB42-9CDF-B363F7772079}" type="pres">
      <dgm:prSet presAssocID="{72882246-99B5-3C42-B113-63C858540BAF}" presName="composite" presStyleCnt="0"/>
      <dgm:spPr/>
    </dgm:pt>
    <dgm:pt modelId="{20B38509-F45F-5945-83C2-2EF6E442A416}" type="pres">
      <dgm:prSet presAssocID="{72882246-99B5-3C42-B113-63C858540BAF}" presName="rect1" presStyleLbl="bgShp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EEEDD8F8-6969-D348-BFAC-07150EFA3AF1}" type="pres">
      <dgm:prSet presAssocID="{72882246-99B5-3C42-B113-63C858540BAF}" presName="rect2" presStyleLbl="trBgShp" presStyleIdx="0" presStyleCnt="3" custLinFactNeighborY="235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2E4B07-6BB8-E74D-A234-C2D2AB624465}" type="pres">
      <dgm:prSet presAssocID="{D2C2FDD6-ED9D-D748-9E40-859836EA9431}" presName="sibTrans" presStyleCnt="0"/>
      <dgm:spPr/>
    </dgm:pt>
    <dgm:pt modelId="{4029EB15-2139-6849-9465-2329A9492022}" type="pres">
      <dgm:prSet presAssocID="{76254F2E-36AE-6F4B-91C8-80ECC109BCCB}" presName="composite" presStyleCnt="0"/>
      <dgm:spPr/>
    </dgm:pt>
    <dgm:pt modelId="{07B74B19-5074-DB4E-896D-022A3ED17481}" type="pres">
      <dgm:prSet presAssocID="{76254F2E-36AE-6F4B-91C8-80ECC109BCCB}" presName="rect1" presStyleLbl="bgShp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0F832338-E106-E540-80AB-F8A0373A25E1}" type="pres">
      <dgm:prSet presAssocID="{76254F2E-36AE-6F4B-91C8-80ECC109BCCB}" presName="rect2" presStyleLbl="trBgShp" presStyleIdx="1" presStyleCnt="3" custLinFactNeighborY="257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2D2012-1597-8E48-AD7C-603763B469F8}" type="pres">
      <dgm:prSet presAssocID="{FC65DEAE-BEAC-D44D-BEDE-60A3A709F67A}" presName="sibTrans" presStyleCnt="0"/>
      <dgm:spPr/>
    </dgm:pt>
    <dgm:pt modelId="{9BB2CC1A-A7CC-0648-80D9-21CCB43A9896}" type="pres">
      <dgm:prSet presAssocID="{809F9F83-D160-A944-8096-CF3EC64F0026}" presName="composite" presStyleCnt="0"/>
      <dgm:spPr/>
    </dgm:pt>
    <dgm:pt modelId="{980CCEF1-DD32-B942-914D-4FC68F4DC8BE}" type="pres">
      <dgm:prSet presAssocID="{809F9F83-D160-A944-8096-CF3EC64F0026}" presName="rect1" presStyleLbl="bgShp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DF5DA837-5AF9-4F47-9A7D-AD7935138083}" type="pres">
      <dgm:prSet presAssocID="{809F9F83-D160-A944-8096-CF3EC64F0026}" presName="rect2" presStyleLbl="trBgShp" presStyleIdx="2" presStyleCnt="3" custLinFactNeighborY="278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ED3939-698E-F04E-9151-84E21162D2F3}" type="presOf" srcId="{809F9F83-D160-A944-8096-CF3EC64F0026}" destId="{DF5DA837-5AF9-4F47-9A7D-AD7935138083}" srcOrd="0" destOrd="0" presId="urn:microsoft.com/office/officeart/2008/layout/BendingPictureSemiTransparentText"/>
    <dgm:cxn modelId="{6AD17F04-491B-874C-B679-36D283331F15}" srcId="{7B52B190-D0C2-D341-8869-9ECBD308D178}" destId="{76254F2E-36AE-6F4B-91C8-80ECC109BCCB}" srcOrd="1" destOrd="0" parTransId="{97DB68C6-3EC8-6141-90D6-03FBDA140061}" sibTransId="{FC65DEAE-BEAC-D44D-BEDE-60A3A709F67A}"/>
    <dgm:cxn modelId="{CA488456-A845-6148-A6F1-15F433745E5A}" type="presOf" srcId="{76254F2E-36AE-6F4B-91C8-80ECC109BCCB}" destId="{0F832338-E106-E540-80AB-F8A0373A25E1}" srcOrd="0" destOrd="0" presId="urn:microsoft.com/office/officeart/2008/layout/BendingPictureSemiTransparentText"/>
    <dgm:cxn modelId="{376BFF0C-BD9D-FA43-ABD0-03091954756E}" srcId="{7B52B190-D0C2-D341-8869-9ECBD308D178}" destId="{809F9F83-D160-A944-8096-CF3EC64F0026}" srcOrd="2" destOrd="0" parTransId="{EF44DC6F-27C1-1A47-B5EF-C63004481213}" sibTransId="{FF17AC6B-AF3C-8E40-B14A-384D9875BB8A}"/>
    <dgm:cxn modelId="{01E64CFF-EFD2-8344-83CD-0F51779F00F7}" srcId="{7B52B190-D0C2-D341-8869-9ECBD308D178}" destId="{72882246-99B5-3C42-B113-63C858540BAF}" srcOrd="0" destOrd="0" parTransId="{A1D2AF15-41CF-7645-967F-9936ADD3F6E7}" sibTransId="{D2C2FDD6-ED9D-D748-9E40-859836EA9431}"/>
    <dgm:cxn modelId="{DC5A7F7D-A16F-4A4A-BDA8-75C6D5F8374E}" type="presOf" srcId="{7B52B190-D0C2-D341-8869-9ECBD308D178}" destId="{3CAB5DE3-2600-1948-A9F4-9ABC7396277F}" srcOrd="0" destOrd="0" presId="urn:microsoft.com/office/officeart/2008/layout/BendingPictureSemiTransparentText"/>
    <dgm:cxn modelId="{88E9D243-7EBB-C942-B517-754084B66FAF}" type="presOf" srcId="{72882246-99B5-3C42-B113-63C858540BAF}" destId="{EEEDD8F8-6969-D348-BFAC-07150EFA3AF1}" srcOrd="0" destOrd="0" presId="urn:microsoft.com/office/officeart/2008/layout/BendingPictureSemiTransparentText"/>
    <dgm:cxn modelId="{745A6D20-D8B2-B148-82C2-36EB90408708}" type="presParOf" srcId="{3CAB5DE3-2600-1948-A9F4-9ABC7396277F}" destId="{BF279E6C-5366-FB42-9CDF-B363F7772079}" srcOrd="0" destOrd="0" presId="urn:microsoft.com/office/officeart/2008/layout/BendingPictureSemiTransparentText"/>
    <dgm:cxn modelId="{19E9DDF6-0CA7-8040-BD68-17DACBC4D4A7}" type="presParOf" srcId="{BF279E6C-5366-FB42-9CDF-B363F7772079}" destId="{20B38509-F45F-5945-83C2-2EF6E442A416}" srcOrd="0" destOrd="0" presId="urn:microsoft.com/office/officeart/2008/layout/BendingPictureSemiTransparentText"/>
    <dgm:cxn modelId="{7E6C543F-8FF3-4041-A181-4144493910EA}" type="presParOf" srcId="{BF279E6C-5366-FB42-9CDF-B363F7772079}" destId="{EEEDD8F8-6969-D348-BFAC-07150EFA3AF1}" srcOrd="1" destOrd="0" presId="urn:microsoft.com/office/officeart/2008/layout/BendingPictureSemiTransparentText"/>
    <dgm:cxn modelId="{BD18104E-0CBF-ED43-AE07-9492B2C1E37D}" type="presParOf" srcId="{3CAB5DE3-2600-1948-A9F4-9ABC7396277F}" destId="{382E4B07-6BB8-E74D-A234-C2D2AB624465}" srcOrd="1" destOrd="0" presId="urn:microsoft.com/office/officeart/2008/layout/BendingPictureSemiTransparentText"/>
    <dgm:cxn modelId="{4353763F-2459-A649-8F20-9D5B2A43F502}" type="presParOf" srcId="{3CAB5DE3-2600-1948-A9F4-9ABC7396277F}" destId="{4029EB15-2139-6849-9465-2329A9492022}" srcOrd="2" destOrd="0" presId="urn:microsoft.com/office/officeart/2008/layout/BendingPictureSemiTransparentText"/>
    <dgm:cxn modelId="{1288D3F4-EF8E-FE45-9509-48D729E182C8}" type="presParOf" srcId="{4029EB15-2139-6849-9465-2329A9492022}" destId="{07B74B19-5074-DB4E-896D-022A3ED17481}" srcOrd="0" destOrd="0" presId="urn:microsoft.com/office/officeart/2008/layout/BendingPictureSemiTransparentText"/>
    <dgm:cxn modelId="{6B931E6D-37FC-B749-B872-FE1E8A69C591}" type="presParOf" srcId="{4029EB15-2139-6849-9465-2329A9492022}" destId="{0F832338-E106-E540-80AB-F8A0373A25E1}" srcOrd="1" destOrd="0" presId="urn:microsoft.com/office/officeart/2008/layout/BendingPictureSemiTransparentText"/>
    <dgm:cxn modelId="{3C251EBC-F9AC-2642-8CC8-975C9DD3F441}" type="presParOf" srcId="{3CAB5DE3-2600-1948-A9F4-9ABC7396277F}" destId="{9E2D2012-1597-8E48-AD7C-603763B469F8}" srcOrd="3" destOrd="0" presId="urn:microsoft.com/office/officeart/2008/layout/BendingPictureSemiTransparentText"/>
    <dgm:cxn modelId="{989CBF2D-223B-A243-9E39-07C7231A5E30}" type="presParOf" srcId="{3CAB5DE3-2600-1948-A9F4-9ABC7396277F}" destId="{9BB2CC1A-A7CC-0648-80D9-21CCB43A9896}" srcOrd="4" destOrd="0" presId="urn:microsoft.com/office/officeart/2008/layout/BendingPictureSemiTransparentText"/>
    <dgm:cxn modelId="{1720F89E-B8A7-A148-8687-3B65470EFA45}" type="presParOf" srcId="{9BB2CC1A-A7CC-0648-80D9-21CCB43A9896}" destId="{980CCEF1-DD32-B942-914D-4FC68F4DC8BE}" srcOrd="0" destOrd="0" presId="urn:microsoft.com/office/officeart/2008/layout/BendingPictureSemiTransparentText"/>
    <dgm:cxn modelId="{8144B364-CB5F-A148-8492-DEF436268D51}" type="presParOf" srcId="{9BB2CC1A-A7CC-0648-80D9-21CCB43A9896}" destId="{DF5DA837-5AF9-4F47-9A7D-AD7935138083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6E422B-3435-F24F-8563-744F9AB77C6E}" type="doc">
      <dgm:prSet loTypeId="urn:microsoft.com/office/officeart/2008/layout/BendingPictureSemiTransparentTex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E85F6D-7715-1749-A023-3074EEBC0498}">
      <dgm:prSet phldrT="[Text]" custT="1"/>
      <dgm:spPr>
        <a:solidFill>
          <a:schemeClr val="tx1">
            <a:alpha val="30000"/>
          </a:schemeClr>
        </a:solidFill>
      </dgm:spPr>
      <dgm:t>
        <a:bodyPr/>
        <a:lstStyle/>
        <a:p>
          <a:r>
            <a:rPr lang="en-US" sz="1600" dirty="0" smtClean="0"/>
            <a:t>4. Normalization</a:t>
          </a:r>
          <a:endParaRPr lang="en-US" sz="1600" dirty="0"/>
        </a:p>
      </dgm:t>
    </dgm:pt>
    <dgm:pt modelId="{EAFFE589-463E-D74E-95EF-27C64E77FB06}" type="parTrans" cxnId="{9F846C7F-BE62-FC4C-990E-4BA5B6522148}">
      <dgm:prSet/>
      <dgm:spPr/>
      <dgm:t>
        <a:bodyPr/>
        <a:lstStyle/>
        <a:p>
          <a:endParaRPr lang="en-US"/>
        </a:p>
      </dgm:t>
    </dgm:pt>
    <dgm:pt modelId="{C9E133ED-7177-5743-ABA9-742BCE5B913C}" type="sibTrans" cxnId="{9F846C7F-BE62-FC4C-990E-4BA5B6522148}">
      <dgm:prSet/>
      <dgm:spPr/>
      <dgm:t>
        <a:bodyPr/>
        <a:lstStyle/>
        <a:p>
          <a:endParaRPr lang="en-US"/>
        </a:p>
      </dgm:t>
    </dgm:pt>
    <dgm:pt modelId="{9F6B3161-37EB-9843-87CD-BAAE42021E96}">
      <dgm:prSet phldrT="[Text]" custT="1"/>
      <dgm:spPr>
        <a:solidFill>
          <a:schemeClr val="tx1">
            <a:alpha val="30000"/>
          </a:schemeClr>
        </a:solidFill>
      </dgm:spPr>
      <dgm:t>
        <a:bodyPr/>
        <a:lstStyle/>
        <a:p>
          <a:r>
            <a:rPr lang="en-US" sz="1600" dirty="0" smtClean="0"/>
            <a:t>5. Skull-stripping</a:t>
          </a:r>
          <a:endParaRPr lang="en-US" sz="1600" dirty="0"/>
        </a:p>
      </dgm:t>
    </dgm:pt>
    <dgm:pt modelId="{99B53E3D-3ED7-4641-A62A-DC0BB0799738}" type="parTrans" cxnId="{76946057-9A64-C040-8606-428C7AD943CE}">
      <dgm:prSet/>
      <dgm:spPr/>
      <dgm:t>
        <a:bodyPr/>
        <a:lstStyle/>
        <a:p>
          <a:endParaRPr lang="en-US"/>
        </a:p>
      </dgm:t>
    </dgm:pt>
    <dgm:pt modelId="{393F3299-1271-A545-AA85-36515875AD23}" type="sibTrans" cxnId="{76946057-9A64-C040-8606-428C7AD943CE}">
      <dgm:prSet/>
      <dgm:spPr/>
      <dgm:t>
        <a:bodyPr/>
        <a:lstStyle/>
        <a:p>
          <a:endParaRPr lang="en-US"/>
        </a:p>
      </dgm:t>
    </dgm:pt>
    <dgm:pt modelId="{042770D4-4C41-814F-903A-043387426599}" type="pres">
      <dgm:prSet presAssocID="{9B6E422B-3435-F24F-8563-744F9AB77C6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5A6E14F-7D8F-924E-A162-68A68336D92E}" type="pres">
      <dgm:prSet presAssocID="{70E85F6D-7715-1749-A023-3074EEBC0498}" presName="composite" presStyleCnt="0"/>
      <dgm:spPr/>
    </dgm:pt>
    <dgm:pt modelId="{4415E06F-EAA5-C34B-B505-E6EEE37786F6}" type="pres">
      <dgm:prSet presAssocID="{70E85F6D-7715-1749-A023-3074EEBC0498}" presName="rect1" presStyleLbl="bgShp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2084B00E-0608-9542-A61B-5198BF0E59F8}" type="pres">
      <dgm:prSet presAssocID="{70E85F6D-7715-1749-A023-3074EEBC0498}" presName="rect2" presStyleLbl="trBgShp" presStyleIdx="0" presStyleCnt="2" custLinFactNeighborY="238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C15A66-927C-D34D-A460-FC7B1ECA46F1}" type="pres">
      <dgm:prSet presAssocID="{C9E133ED-7177-5743-ABA9-742BCE5B913C}" presName="sibTrans" presStyleCnt="0"/>
      <dgm:spPr/>
    </dgm:pt>
    <dgm:pt modelId="{5ACD283A-3C60-864E-972B-1D76C74C86FF}" type="pres">
      <dgm:prSet presAssocID="{9F6B3161-37EB-9843-87CD-BAAE42021E96}" presName="composite" presStyleCnt="0"/>
      <dgm:spPr/>
    </dgm:pt>
    <dgm:pt modelId="{6116DB1F-0A86-8C4A-A16C-42BDF6C5173B}" type="pres">
      <dgm:prSet presAssocID="{9F6B3161-37EB-9843-87CD-BAAE42021E96}" presName="rect1" presStyleLbl="bgShp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512E348-3607-D842-96DE-4D028ED2E2C5}" type="pres">
      <dgm:prSet presAssocID="{9F6B3161-37EB-9843-87CD-BAAE42021E96}" presName="rect2" presStyleLbl="trBgShp" presStyleIdx="1" presStyleCnt="2" custLinFactNeighborY="216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846C7F-BE62-FC4C-990E-4BA5B6522148}" srcId="{9B6E422B-3435-F24F-8563-744F9AB77C6E}" destId="{70E85F6D-7715-1749-A023-3074EEBC0498}" srcOrd="0" destOrd="0" parTransId="{EAFFE589-463E-D74E-95EF-27C64E77FB06}" sibTransId="{C9E133ED-7177-5743-ABA9-742BCE5B913C}"/>
    <dgm:cxn modelId="{96125EA3-56A0-E848-A9A8-4C03EC8605BE}" type="presOf" srcId="{70E85F6D-7715-1749-A023-3074EEBC0498}" destId="{2084B00E-0608-9542-A61B-5198BF0E59F8}" srcOrd="0" destOrd="0" presId="urn:microsoft.com/office/officeart/2008/layout/BendingPictureSemiTransparentText"/>
    <dgm:cxn modelId="{BFC2C084-A618-0D45-8FE8-3778549CA86B}" type="presOf" srcId="{9F6B3161-37EB-9843-87CD-BAAE42021E96}" destId="{F512E348-3607-D842-96DE-4D028ED2E2C5}" srcOrd="0" destOrd="0" presId="urn:microsoft.com/office/officeart/2008/layout/BendingPictureSemiTransparentText"/>
    <dgm:cxn modelId="{76946057-9A64-C040-8606-428C7AD943CE}" srcId="{9B6E422B-3435-F24F-8563-744F9AB77C6E}" destId="{9F6B3161-37EB-9843-87CD-BAAE42021E96}" srcOrd="1" destOrd="0" parTransId="{99B53E3D-3ED7-4641-A62A-DC0BB0799738}" sibTransId="{393F3299-1271-A545-AA85-36515875AD23}"/>
    <dgm:cxn modelId="{5B423C87-07BB-B440-A49C-782F9B112558}" type="presOf" srcId="{9B6E422B-3435-F24F-8563-744F9AB77C6E}" destId="{042770D4-4C41-814F-903A-043387426599}" srcOrd="0" destOrd="0" presId="urn:microsoft.com/office/officeart/2008/layout/BendingPictureSemiTransparentText"/>
    <dgm:cxn modelId="{A67C28CA-EE15-F144-BC6B-3A4EAA914E48}" type="presParOf" srcId="{042770D4-4C41-814F-903A-043387426599}" destId="{25A6E14F-7D8F-924E-A162-68A68336D92E}" srcOrd="0" destOrd="0" presId="urn:microsoft.com/office/officeart/2008/layout/BendingPictureSemiTransparentText"/>
    <dgm:cxn modelId="{0E6362F0-5076-8C4F-AD31-86C76DAEB3F8}" type="presParOf" srcId="{25A6E14F-7D8F-924E-A162-68A68336D92E}" destId="{4415E06F-EAA5-C34B-B505-E6EEE37786F6}" srcOrd="0" destOrd="0" presId="urn:microsoft.com/office/officeart/2008/layout/BendingPictureSemiTransparentText"/>
    <dgm:cxn modelId="{9B5FC9D7-8BDC-8D41-A906-C5567C6BC06A}" type="presParOf" srcId="{25A6E14F-7D8F-924E-A162-68A68336D92E}" destId="{2084B00E-0608-9542-A61B-5198BF0E59F8}" srcOrd="1" destOrd="0" presId="urn:microsoft.com/office/officeart/2008/layout/BendingPictureSemiTransparentText"/>
    <dgm:cxn modelId="{1871997E-8FD3-4247-A51D-A5944CC65C58}" type="presParOf" srcId="{042770D4-4C41-814F-903A-043387426599}" destId="{8CC15A66-927C-D34D-A460-FC7B1ECA46F1}" srcOrd="1" destOrd="0" presId="urn:microsoft.com/office/officeart/2008/layout/BendingPictureSemiTransparentText"/>
    <dgm:cxn modelId="{DDBB9CB1-8818-F04F-B361-F3CEDBB1F3BE}" type="presParOf" srcId="{042770D4-4C41-814F-903A-043387426599}" destId="{5ACD283A-3C60-864E-972B-1D76C74C86FF}" srcOrd="2" destOrd="0" presId="urn:microsoft.com/office/officeart/2008/layout/BendingPictureSemiTransparentText"/>
    <dgm:cxn modelId="{6593321F-6F8D-B348-A07B-960D466C8CE8}" type="presParOf" srcId="{5ACD283A-3C60-864E-972B-1D76C74C86FF}" destId="{6116DB1F-0A86-8C4A-A16C-42BDF6C5173B}" srcOrd="0" destOrd="0" presId="urn:microsoft.com/office/officeart/2008/layout/BendingPictureSemiTransparentText"/>
    <dgm:cxn modelId="{7BCC7E5A-53A6-7347-A1D4-D1961EA0515B}" type="presParOf" srcId="{5ACD283A-3C60-864E-972B-1D76C74C86FF}" destId="{F512E348-3607-D842-96DE-4D028ED2E2C5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38509-F45F-5945-83C2-2EF6E442A416}">
      <dsp:nvSpPr>
        <dsp:cNvPr id="0" name=""/>
        <dsp:cNvSpPr/>
      </dsp:nvSpPr>
      <dsp:spPr>
        <a:xfrm>
          <a:off x="2516" y="170610"/>
          <a:ext cx="2690213" cy="23058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DD8F8-6969-D348-BFAC-07150EFA3AF1}">
      <dsp:nvSpPr>
        <dsp:cNvPr id="0" name=""/>
        <dsp:cNvSpPr/>
      </dsp:nvSpPr>
      <dsp:spPr>
        <a:xfrm>
          <a:off x="2516" y="1915267"/>
          <a:ext cx="2690213" cy="553399"/>
        </a:xfrm>
        <a:prstGeom prst="rect">
          <a:avLst/>
        </a:prstGeom>
        <a:solidFill>
          <a:schemeClr val="tx1">
            <a:alpha val="3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1. Motion Correction</a:t>
          </a:r>
          <a:endParaRPr lang="en-US" sz="1600" kern="1200" dirty="0"/>
        </a:p>
      </dsp:txBody>
      <dsp:txXfrm>
        <a:off x="2516" y="1915267"/>
        <a:ext cx="2690213" cy="553399"/>
      </dsp:txXfrm>
    </dsp:sp>
    <dsp:sp modelId="{07B74B19-5074-DB4E-896D-022A3ED17481}">
      <dsp:nvSpPr>
        <dsp:cNvPr id="0" name=""/>
        <dsp:cNvSpPr/>
      </dsp:nvSpPr>
      <dsp:spPr>
        <a:xfrm>
          <a:off x="2967123" y="170610"/>
          <a:ext cx="2690213" cy="23058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32338-E106-E540-80AB-F8A0373A25E1}">
      <dsp:nvSpPr>
        <dsp:cNvPr id="0" name=""/>
        <dsp:cNvSpPr/>
      </dsp:nvSpPr>
      <dsp:spPr>
        <a:xfrm>
          <a:off x="2967123" y="1927137"/>
          <a:ext cx="2690213" cy="553399"/>
        </a:xfrm>
        <a:prstGeom prst="rect">
          <a:avLst/>
        </a:prstGeom>
        <a:solidFill>
          <a:schemeClr val="tx1">
            <a:alpha val="3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2. Talairach Registration</a:t>
          </a:r>
          <a:endParaRPr lang="en-US" sz="1600" kern="1200" dirty="0"/>
        </a:p>
      </dsp:txBody>
      <dsp:txXfrm>
        <a:off x="2967123" y="1927137"/>
        <a:ext cx="2690213" cy="553399"/>
      </dsp:txXfrm>
    </dsp:sp>
    <dsp:sp modelId="{980CCEF1-DD32-B942-914D-4FC68F4DC8BE}">
      <dsp:nvSpPr>
        <dsp:cNvPr id="0" name=""/>
        <dsp:cNvSpPr/>
      </dsp:nvSpPr>
      <dsp:spPr>
        <a:xfrm>
          <a:off x="5931731" y="170610"/>
          <a:ext cx="2690213" cy="23058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DA837-5AF9-4F47-9A7D-AD7935138083}">
      <dsp:nvSpPr>
        <dsp:cNvPr id="0" name=""/>
        <dsp:cNvSpPr/>
      </dsp:nvSpPr>
      <dsp:spPr>
        <a:xfrm>
          <a:off x="5931731" y="1939008"/>
          <a:ext cx="2690213" cy="553399"/>
        </a:xfrm>
        <a:prstGeom prst="rect">
          <a:avLst/>
        </a:prstGeom>
        <a:solidFill>
          <a:schemeClr val="tx1">
            <a:alpha val="3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3. Non-uniform (NU) intensity correction</a:t>
          </a:r>
          <a:endParaRPr lang="en-US" sz="1600" kern="1200" dirty="0"/>
        </a:p>
      </dsp:txBody>
      <dsp:txXfrm>
        <a:off x="5931731" y="1939008"/>
        <a:ext cx="2690213" cy="5533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15E06F-EAA5-C34B-B505-E6EEE37786F6}">
      <dsp:nvSpPr>
        <dsp:cNvPr id="0" name=""/>
        <dsp:cNvSpPr/>
      </dsp:nvSpPr>
      <dsp:spPr>
        <a:xfrm>
          <a:off x="2888" y="68598"/>
          <a:ext cx="2665949" cy="22850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84B00E-0608-9542-A61B-5198BF0E59F8}">
      <dsp:nvSpPr>
        <dsp:cNvPr id="0" name=""/>
        <dsp:cNvSpPr/>
      </dsp:nvSpPr>
      <dsp:spPr>
        <a:xfrm>
          <a:off x="2888" y="1798665"/>
          <a:ext cx="2665949" cy="548408"/>
        </a:xfrm>
        <a:prstGeom prst="rect">
          <a:avLst/>
        </a:prstGeom>
        <a:solidFill>
          <a:schemeClr val="tx1">
            <a:alpha val="3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4. Normalization</a:t>
          </a:r>
          <a:endParaRPr lang="en-US" sz="1600" kern="1200" dirty="0"/>
        </a:p>
      </dsp:txBody>
      <dsp:txXfrm>
        <a:off x="2888" y="1798665"/>
        <a:ext cx="2665949" cy="548408"/>
      </dsp:txXfrm>
    </dsp:sp>
    <dsp:sp modelId="{6116DB1F-0A86-8C4A-A16C-42BDF6C5173B}">
      <dsp:nvSpPr>
        <dsp:cNvPr id="0" name=""/>
        <dsp:cNvSpPr/>
      </dsp:nvSpPr>
      <dsp:spPr>
        <a:xfrm>
          <a:off x="2940757" y="68598"/>
          <a:ext cx="2665949" cy="228503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2E348-3607-D842-96DE-4D028ED2E2C5}">
      <dsp:nvSpPr>
        <dsp:cNvPr id="0" name=""/>
        <dsp:cNvSpPr/>
      </dsp:nvSpPr>
      <dsp:spPr>
        <a:xfrm>
          <a:off x="2940757" y="1786797"/>
          <a:ext cx="2665949" cy="548408"/>
        </a:xfrm>
        <a:prstGeom prst="rect">
          <a:avLst/>
        </a:prstGeom>
        <a:solidFill>
          <a:schemeClr val="tx1">
            <a:alpha val="3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5. Skull-stripping</a:t>
          </a:r>
          <a:endParaRPr lang="en-US" sz="1600" kern="1200" dirty="0"/>
        </a:p>
      </dsp:txBody>
      <dsp:txXfrm>
        <a:off x="2940757" y="1786797"/>
        <a:ext cx="2665949" cy="548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81932-6C25-B749-AFB1-CE018154B562}" type="datetimeFigureOut">
              <a:rPr lang="en-US" smtClean="0"/>
              <a:t>3/10/17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A0559-7C8F-974B-B585-D58234AF4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404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C3A33-1B0E-CE4F-B071-26AE468B56AC}" type="datetimeFigureOut">
              <a:rPr lang="en-US" smtClean="0"/>
              <a:t>3/10/17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D0E6-3576-E346-B06E-F5700FAD9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790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Pull up each</a:t>
            </a:r>
            <a:r>
              <a:rPr lang="en-US" baseline="0" dirty="0" smtClean="0"/>
              <a:t> volume in </a:t>
            </a:r>
            <a:r>
              <a:rPr lang="en-US" baseline="0" dirty="0" err="1" smtClean="0"/>
              <a:t>tkmedit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D0E6-3576-E346-B06E-F5700FAD9A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0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8AFA-3476-0243-9F72-DD7387643B8C}" type="datetime1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39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3B6CE-0FC1-A94F-999C-FFA9FECBB527}" type="datetime1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40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0A93-70D8-0249-A23A-7B194F1E1D57}" type="datetime1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71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7CFC3-F10D-7448-8C19-E691B5C0B39E}" type="datetime1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6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87391-863D-2A40-8177-40654810FF5B}" type="datetime1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78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C04A5-AC9F-304B-9D8B-7EA32FF3060B}" type="datetime1">
              <a:rPr lang="en-US" smtClean="0"/>
              <a:t>3/10/17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7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4EE2-B673-F643-ADF4-4DEF7D3818F9}" type="datetime1">
              <a:rPr lang="en-US" smtClean="0"/>
              <a:t>3/10/17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3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AE4E1-78F0-D748-A5F0-9ADA7595E188}" type="datetime1">
              <a:rPr lang="en-US" smtClean="0"/>
              <a:t>3/10/17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35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20C9-26F3-1040-801B-C4A6123DDD49}" type="datetime1">
              <a:rPr lang="en-US" smtClean="0"/>
              <a:t>3/10/17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4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88B19-E023-B647-8F91-D277AEE94622}" type="datetime1">
              <a:rPr lang="en-US" smtClean="0"/>
              <a:t>3/10/17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7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CE53B-7354-7D41-A60A-80912657834B}" type="datetime1">
              <a:rPr lang="en-US" smtClean="0"/>
              <a:t>3/10/17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2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C089C-A23B-1342-8605-83CFFAA42052}" type="datetime1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7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1597005"/>
            <a:ext cx="7772400" cy="2003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FreeSurfer</a:t>
            </a:r>
            <a:r>
              <a:rPr lang="en-US" dirty="0" smtClean="0"/>
              <a:t> Class 2:</a:t>
            </a:r>
            <a:br>
              <a:rPr lang="en-US" dirty="0" smtClean="0"/>
            </a:br>
            <a:r>
              <a:rPr lang="en-US" dirty="0" smtClean="0"/>
              <a:t>Raw Image Processing (autorecon1)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915867" y="4558376"/>
            <a:ext cx="6400800" cy="1578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 smtClean="0"/>
              <a:t>Cat Camacho</a:t>
            </a:r>
          </a:p>
          <a:p>
            <a:pPr algn="r"/>
            <a:r>
              <a:rPr lang="en-US" sz="2800" dirty="0" smtClean="0"/>
              <a:t>1/23/17</a:t>
            </a:r>
          </a:p>
          <a:p>
            <a:pPr algn="r"/>
            <a:r>
              <a:rPr lang="en-US" sz="2800" dirty="0" smtClean="0"/>
              <a:t>11:00am-12:30pm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8" b="74566" l="0" r="100000"/>
                    </a14:imgEffect>
                  </a14:imgLayer>
                </a14:imgProps>
              </a:ext>
            </a:extLst>
          </a:blip>
          <a:srcRect t="-2760" b="25417"/>
          <a:stretch/>
        </p:blipFill>
        <p:spPr>
          <a:xfrm>
            <a:off x="122365" y="3600451"/>
            <a:ext cx="4406226" cy="326354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89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Checking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338"/>
            <a:ext cx="8229600" cy="364937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Since we are dealing with high-resolution scans, registration is generally good. It becomes obvious downstream when registration is wrong.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Signs that registration may need to be fixed:</a:t>
            </a:r>
          </a:p>
          <a:p>
            <a:r>
              <a:rPr lang="en-US" dirty="0" err="1" smtClean="0"/>
              <a:t>Talairach</a:t>
            </a:r>
            <a:r>
              <a:rPr lang="en-US" dirty="0" smtClean="0"/>
              <a:t> registration fails altogether </a:t>
            </a:r>
          </a:p>
          <a:p>
            <a:pPr lvl="1"/>
            <a:r>
              <a:rPr lang="en-US" dirty="0" err="1" smtClean="0"/>
              <a:t>FreeSurfer</a:t>
            </a:r>
            <a:r>
              <a:rPr lang="en-US" dirty="0" smtClean="0"/>
              <a:t> exits with errors</a:t>
            </a:r>
          </a:p>
          <a:p>
            <a:r>
              <a:rPr lang="en-US" dirty="0" smtClean="0"/>
              <a:t>Skull-strip misses large chunks of skull</a:t>
            </a:r>
          </a:p>
          <a:p>
            <a:r>
              <a:rPr lang="en-US" dirty="0" smtClean="0"/>
              <a:t>Skull-strip removes large chunks of brain</a:t>
            </a:r>
          </a:p>
          <a:p>
            <a:pPr lvl="1"/>
            <a:r>
              <a:rPr lang="en-US" dirty="0" smtClean="0"/>
              <a:t>e.g. A round head + artifacts = brain registered as skull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95243" y="4987277"/>
            <a:ext cx="6354069" cy="830997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To check/fix registration:</a:t>
            </a:r>
            <a:endParaRPr lang="en-US" sz="2400" dirty="0" smtClean="0"/>
          </a:p>
          <a:p>
            <a:r>
              <a:rPr lang="en-US" sz="2400" dirty="0"/>
              <a:t>&gt;</a:t>
            </a:r>
            <a:r>
              <a:rPr lang="en-US" sz="2400" dirty="0" smtClean="0"/>
              <a:t>&gt; tkregister2 </a:t>
            </a:r>
            <a:r>
              <a:rPr lang="en-US" sz="2400" dirty="0"/>
              <a:t>--</a:t>
            </a:r>
            <a:r>
              <a:rPr lang="en-US" sz="2400" dirty="0" err="1"/>
              <a:t>mgz</a:t>
            </a:r>
            <a:r>
              <a:rPr lang="en-US" sz="2400" dirty="0"/>
              <a:t> </a:t>
            </a:r>
            <a:r>
              <a:rPr lang="en-US" sz="2400" dirty="0" smtClean="0"/>
              <a:t>--s Monica --</a:t>
            </a:r>
            <a:r>
              <a:rPr lang="en-US" sz="2400" dirty="0" err="1" smtClean="0"/>
              <a:t>fstal</a:t>
            </a:r>
            <a:r>
              <a:rPr lang="en-US" sz="2400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5243" y="5890478"/>
            <a:ext cx="6354069" cy="830997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Once fixed, redo skull-strip:</a:t>
            </a:r>
            <a:endParaRPr lang="en-US" sz="2400" dirty="0" smtClean="0"/>
          </a:p>
          <a:p>
            <a:r>
              <a:rPr lang="en-US" sz="2400" dirty="0"/>
              <a:t>&gt;</a:t>
            </a:r>
            <a:r>
              <a:rPr lang="en-US" sz="2400" dirty="0" smtClean="0"/>
              <a:t>&gt; recon-all -s Monica -all -clean-</a:t>
            </a:r>
            <a:r>
              <a:rPr lang="en-US" sz="2400" dirty="0" err="1" smtClean="0"/>
              <a:t>bm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04269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190"/>
            <a:ext cx="8229600" cy="1143000"/>
          </a:xfrm>
        </p:spPr>
        <p:txBody>
          <a:bodyPr/>
          <a:lstStyle/>
          <a:p>
            <a:r>
              <a:rPr lang="en-US" dirty="0" smtClean="0"/>
              <a:t>tkregister2 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Screenshot 2017-01-22 00.00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97" y="4208727"/>
            <a:ext cx="3631871" cy="2512748"/>
          </a:xfrm>
          <a:prstGeom prst="rect">
            <a:avLst/>
          </a:prstGeom>
        </p:spPr>
      </p:pic>
      <p:pic>
        <p:nvPicPr>
          <p:cNvPr id="6" name="Picture 5" descr="Screenshot 2017-01-22 00.00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0" y="977251"/>
            <a:ext cx="3012806" cy="3154308"/>
          </a:xfrm>
          <a:prstGeom prst="rect">
            <a:avLst/>
          </a:prstGeom>
        </p:spPr>
      </p:pic>
      <p:pic>
        <p:nvPicPr>
          <p:cNvPr id="7" name="Picture 6" descr="Screenshot 2017-01-22 00.00.42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1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35" y="977251"/>
            <a:ext cx="3053132" cy="31543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5688" y="1194190"/>
            <a:ext cx="19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MNI 305 Brain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3636" y="1161924"/>
            <a:ext cx="19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Subject Brain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45791" y="6472662"/>
            <a:ext cx="716976" cy="24881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772009" y="4556269"/>
            <a:ext cx="628505" cy="17533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2284081" y="4967153"/>
            <a:ext cx="256062" cy="1239228"/>
          </a:xfrm>
          <a:prstGeom prst="leftBrace">
            <a:avLst/>
          </a:prstGeom>
          <a:ln>
            <a:solidFill>
              <a:srgbClr val="9537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10800000">
            <a:off x="6297138" y="4525543"/>
            <a:ext cx="256062" cy="1800081"/>
          </a:xfrm>
          <a:prstGeom prst="leftBrace">
            <a:avLst/>
          </a:prstGeom>
          <a:ln>
            <a:solidFill>
              <a:srgbClr val="9537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331532" y="5212949"/>
            <a:ext cx="9935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Navigate planes and slices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501985" y="5047862"/>
            <a:ext cx="1188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manipulate shape and alignment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9889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 Correction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586" y="1417638"/>
            <a:ext cx="3924214" cy="364168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Applies non-parametric non-uniform normalization (N3) bias correction (uses MINC </a:t>
            </a:r>
            <a:r>
              <a:rPr lang="en-US" dirty="0" err="1" smtClean="0"/>
              <a:t>nu_correct</a:t>
            </a:r>
            <a:r>
              <a:rPr lang="en-US" dirty="0" smtClean="0"/>
              <a:t>)</a:t>
            </a:r>
          </a:p>
          <a:p>
            <a:r>
              <a:rPr lang="en-US" dirty="0" smtClean="0"/>
              <a:t>Applies 4 iterations of correction to maximize effectiveness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888262"/>
              </p:ext>
            </p:extLst>
          </p:nvPr>
        </p:nvGraphicFramePr>
        <p:xfrm>
          <a:off x="266306" y="5215948"/>
          <a:ext cx="8634434" cy="1183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72206"/>
                <a:gridCol w="1535731"/>
                <a:gridCol w="926126"/>
                <a:gridCol w="3300371"/>
              </a:tblGrid>
              <a:tr h="54326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FS Component Commands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Input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Output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What it does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</a:tr>
              <a:tr h="42577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mri_nu_correct.mni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orig.mgz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talairach.xfm</a:t>
                      </a:r>
                      <a:r>
                        <a:rPr lang="en-US" dirty="0" smtClean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nu.mgz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Non-uniform</a:t>
                      </a:r>
                      <a:r>
                        <a:rPr lang="en-US" baseline="0" dirty="0" smtClean="0"/>
                        <a:t> intensity correction of </a:t>
                      </a:r>
                      <a:r>
                        <a:rPr lang="en-US" baseline="0" dirty="0" err="1" smtClean="0"/>
                        <a:t>talairach</a:t>
                      </a:r>
                      <a:r>
                        <a:rPr lang="en-US" baseline="0" dirty="0" smtClean="0"/>
                        <a:t> space brain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12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05832" y="1150549"/>
            <a:ext cx="2705414" cy="2567027"/>
            <a:chOff x="155527" y="1465570"/>
            <a:chExt cx="2202388" cy="2020484"/>
          </a:xfrm>
        </p:grpSpPr>
        <p:pic>
          <p:nvPicPr>
            <p:cNvPr id="7" name="Picture 6" descr="ori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82" y="1465570"/>
              <a:ext cx="2185933" cy="202048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55527" y="1467536"/>
              <a:ext cx="67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Before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077385" y="2526020"/>
            <a:ext cx="2685201" cy="2537188"/>
            <a:chOff x="2463062" y="3023011"/>
            <a:chExt cx="2190154" cy="2030776"/>
          </a:xfrm>
        </p:grpSpPr>
        <p:pic>
          <p:nvPicPr>
            <p:cNvPr id="8" name="Picture 7" descr="nu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3062" y="3023011"/>
              <a:ext cx="2190154" cy="203077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978513" y="3026117"/>
              <a:ext cx="67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After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991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0880"/>
            <a:ext cx="3981266" cy="353675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Resamples intensities of all voxels such that WM voxels are a mean of 110.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Restricting the voxel range enables faster and more accurate segmentation.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This step is vital for all downstream processing!</a:t>
            </a:r>
            <a:endParaRPr lang="en-US" i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73941"/>
              </p:ext>
            </p:extLst>
          </p:nvPr>
        </p:nvGraphicFramePr>
        <p:xfrm>
          <a:off x="230619" y="5159971"/>
          <a:ext cx="8694737" cy="1183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8428"/>
                <a:gridCol w="1449623"/>
                <a:gridCol w="1377739"/>
                <a:gridCol w="3078947"/>
              </a:tblGrid>
              <a:tr h="54326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FS Component Commands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Input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Output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What it does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</a:tr>
              <a:tr h="42577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mri_normalize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T1.mgz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resamples intensities to standardized</a:t>
                      </a:r>
                      <a:r>
                        <a:rPr lang="en-US" baseline="0" dirty="0" smtClean="0"/>
                        <a:t> ranges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13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506318" y="1417637"/>
            <a:ext cx="2498652" cy="2286707"/>
            <a:chOff x="2463062" y="3023011"/>
            <a:chExt cx="2190154" cy="2030776"/>
          </a:xfrm>
        </p:grpSpPr>
        <p:pic>
          <p:nvPicPr>
            <p:cNvPr id="7" name="Picture 6" descr="nu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3062" y="3023011"/>
              <a:ext cx="2190154" cy="203077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978513" y="3026117"/>
              <a:ext cx="67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Before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16261" y="2692265"/>
            <a:ext cx="2498399" cy="2392478"/>
            <a:chOff x="6822152" y="2880720"/>
            <a:chExt cx="2107776" cy="2027670"/>
          </a:xfrm>
        </p:grpSpPr>
        <p:pic>
          <p:nvPicPr>
            <p:cNvPr id="10" name="Picture 9" descr="T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2152" y="2880720"/>
              <a:ext cx="2107776" cy="202767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255225" y="2892086"/>
              <a:ext cx="67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After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76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038" y="107428"/>
            <a:ext cx="8229600" cy="73927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Visualizing Normalization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Screen Shot 2017-01-22 at 12.3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23" y="3377261"/>
            <a:ext cx="3149344" cy="2012507"/>
          </a:xfrm>
          <a:prstGeom prst="rect">
            <a:avLst/>
          </a:prstGeom>
        </p:spPr>
      </p:pic>
      <p:pic>
        <p:nvPicPr>
          <p:cNvPr id="6" name="Picture 5" descr="Screen Shot 2017-01-22 at 12.39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23" y="5444081"/>
            <a:ext cx="3275023" cy="1236810"/>
          </a:xfrm>
          <a:prstGeom prst="rect">
            <a:avLst/>
          </a:prstGeom>
        </p:spPr>
      </p:pic>
      <p:pic>
        <p:nvPicPr>
          <p:cNvPr id="7" name="Picture 6" descr="Screen Shot 2017-01-22 at 12.39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38" y="3377261"/>
            <a:ext cx="3235044" cy="2014763"/>
          </a:xfrm>
          <a:prstGeom prst="rect">
            <a:avLst/>
          </a:prstGeom>
        </p:spPr>
      </p:pic>
      <p:pic>
        <p:nvPicPr>
          <p:cNvPr id="8" name="Picture 7" descr="Screen Shot 2017-01-22 at 12.39.0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38" y="5444080"/>
            <a:ext cx="3340880" cy="127739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32674" y="1247261"/>
            <a:ext cx="2368064" cy="2070466"/>
            <a:chOff x="2463062" y="3023011"/>
            <a:chExt cx="2190154" cy="2030776"/>
          </a:xfrm>
        </p:grpSpPr>
        <p:pic>
          <p:nvPicPr>
            <p:cNvPr id="10" name="Picture 9" descr="nu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3062" y="3023011"/>
              <a:ext cx="2190154" cy="203077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978513" y="3026117"/>
              <a:ext cx="674703" cy="45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n</a:t>
              </a:r>
              <a:r>
                <a:rPr lang="en-US" sz="1200" dirty="0" smtClean="0">
                  <a:solidFill>
                    <a:schemeClr val="bg1"/>
                  </a:solidFill>
                </a:rPr>
                <a:t>u.mgz</a:t>
              </a:r>
            </a:p>
            <a:p>
              <a:pPr algn="r"/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96040" y="1247261"/>
            <a:ext cx="2215926" cy="2070466"/>
            <a:chOff x="6822152" y="2880720"/>
            <a:chExt cx="2107776" cy="2027670"/>
          </a:xfrm>
        </p:grpSpPr>
        <p:pic>
          <p:nvPicPr>
            <p:cNvPr id="13" name="Picture 12" descr="T1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2152" y="2880720"/>
              <a:ext cx="2107776" cy="202767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255225" y="2892086"/>
              <a:ext cx="67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T1.mgz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84811" y="877929"/>
            <a:ext cx="206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BEFORE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748178" y="846707"/>
            <a:ext cx="206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AFTER</a:t>
            </a:r>
            <a:endParaRPr lang="en-US" b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4491392" y="1296520"/>
            <a:ext cx="6615" cy="515300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938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Skull-Stripping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619" y="1322374"/>
            <a:ext cx="4120174" cy="341389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Freesurfer removes the skull and eyes in 2 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probable location of skull, eyes, neck, and cortex surface based on </a:t>
            </a:r>
            <a:r>
              <a:rPr lang="en-US" dirty="0" err="1" smtClean="0"/>
              <a:t>Talairach</a:t>
            </a:r>
            <a:r>
              <a:rPr lang="en-US" dirty="0" smtClean="0"/>
              <a:t> mapping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Remove non-brain voxels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412017"/>
              </p:ext>
            </p:extLst>
          </p:nvPr>
        </p:nvGraphicFramePr>
        <p:xfrm>
          <a:off x="230619" y="4736270"/>
          <a:ext cx="8694737" cy="160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8428"/>
                <a:gridCol w="885816"/>
                <a:gridCol w="2391560"/>
                <a:gridCol w="2628933"/>
              </a:tblGrid>
              <a:tr h="54326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FS Component Commands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Input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Output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What it does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</a:tr>
              <a:tr h="4257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mri_em_register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talairach_with_skull.lta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Determine major</a:t>
                      </a:r>
                      <a:r>
                        <a:rPr lang="en-US" baseline="0" dirty="0" smtClean="0"/>
                        <a:t> tissue ranges/locations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7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mri_watershed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T1.mgz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brainmask.auto.mgz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Removes non-brain tissue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93" y="1246391"/>
            <a:ext cx="2679965" cy="2578113"/>
          </a:xfrm>
          <a:prstGeom prst="rect">
            <a:avLst/>
          </a:prstGeom>
        </p:spPr>
      </p:pic>
      <p:pic>
        <p:nvPicPr>
          <p:cNvPr id="8" name="Picture 7" descr="brainmas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736" y="2619500"/>
            <a:ext cx="2367620" cy="201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62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Skull-stripping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508"/>
            <a:ext cx="4907324" cy="409023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You can use either </a:t>
            </a:r>
            <a:r>
              <a:rPr lang="en-US" b="1" dirty="0" err="1" smtClean="0"/>
              <a:t>TKMedit</a:t>
            </a:r>
            <a:r>
              <a:rPr lang="en-US" b="1" dirty="0" smtClean="0"/>
              <a:t> </a:t>
            </a:r>
            <a:r>
              <a:rPr lang="en-US" dirty="0" smtClean="0"/>
              <a:t>or </a:t>
            </a:r>
            <a:r>
              <a:rPr lang="en-US" b="1" dirty="0" err="1" smtClean="0"/>
              <a:t>Freeview</a:t>
            </a:r>
            <a:r>
              <a:rPr lang="en-US" b="1" dirty="0" smtClean="0"/>
              <a:t> </a:t>
            </a:r>
            <a:r>
              <a:rPr lang="en-US" dirty="0" smtClean="0"/>
              <a:t>to easily check this step</a:t>
            </a:r>
          </a:p>
          <a:p>
            <a:r>
              <a:rPr lang="en-US" dirty="0" smtClean="0"/>
              <a:t>I recommend </a:t>
            </a:r>
            <a:r>
              <a:rPr lang="en-US" dirty="0" err="1" smtClean="0"/>
              <a:t>TKMedit</a:t>
            </a:r>
            <a:r>
              <a:rPr lang="en-US" dirty="0" smtClean="0"/>
              <a:t> for easy editing</a:t>
            </a:r>
          </a:p>
          <a:p>
            <a:pPr marL="0" indent="0">
              <a:buNone/>
            </a:pPr>
            <a:r>
              <a:rPr lang="en-US" dirty="0" smtClean="0"/>
              <a:t>Common skull-strip errors typically stem from the following issues:</a:t>
            </a:r>
          </a:p>
          <a:p>
            <a:r>
              <a:rPr lang="en-US" dirty="0" smtClean="0"/>
              <a:t>Motion</a:t>
            </a:r>
          </a:p>
          <a:p>
            <a:r>
              <a:rPr lang="en-US" dirty="0" smtClean="0"/>
              <a:t>Unusual head shape/size</a:t>
            </a:r>
          </a:p>
          <a:p>
            <a:r>
              <a:rPr lang="en-US" dirty="0" smtClean="0"/>
              <a:t>Poor </a:t>
            </a:r>
            <a:r>
              <a:rPr lang="en-US" dirty="0" err="1" smtClean="0"/>
              <a:t>Talairach</a:t>
            </a:r>
            <a:r>
              <a:rPr lang="en-US" dirty="0" smtClean="0"/>
              <a:t> registration</a:t>
            </a:r>
          </a:p>
          <a:p>
            <a:r>
              <a:rPr lang="en-US" dirty="0" smtClean="0"/>
              <a:t>Severe bias artifact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Screen Shot 2017-01-22 at 3.4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69" y="3445953"/>
            <a:ext cx="2502923" cy="2716323"/>
          </a:xfrm>
          <a:prstGeom prst="rect">
            <a:avLst/>
          </a:prstGeom>
        </p:spPr>
      </p:pic>
      <p:pic>
        <p:nvPicPr>
          <p:cNvPr id="6" name="Picture 5" descr="Screen Shot 2017-01-22 at 3.47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406" y="1285934"/>
            <a:ext cx="2340334" cy="216001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590833" y="2922822"/>
            <a:ext cx="732461" cy="4867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92890" y="5655879"/>
            <a:ext cx="732461" cy="4867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7-03-10 at 8.32.4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185" y="4885316"/>
            <a:ext cx="2100297" cy="1916664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14" idx="3"/>
          </p:cNvCxnSpPr>
          <p:nvPr/>
        </p:nvCxnSpPr>
        <p:spPr>
          <a:xfrm flipV="1">
            <a:off x="2427112" y="5512743"/>
            <a:ext cx="2022592" cy="44685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3"/>
          </p:cNvCxnSpPr>
          <p:nvPr/>
        </p:nvCxnSpPr>
        <p:spPr>
          <a:xfrm>
            <a:off x="2427112" y="5959593"/>
            <a:ext cx="1751659" cy="13202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39704" y="5305778"/>
            <a:ext cx="1787408" cy="13076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When the MRFs work against you to fix the above problems, it can mess up the skull strip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23268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Skull-stripping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69323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Method 1</a:t>
            </a:r>
            <a:r>
              <a:rPr lang="en-US" dirty="0" smtClean="0"/>
              <a:t>: watershed adjustment</a:t>
            </a:r>
          </a:p>
          <a:p>
            <a:r>
              <a:rPr lang="en-US" dirty="0" smtClean="0"/>
              <a:t>If your </a:t>
            </a:r>
            <a:r>
              <a:rPr lang="en-US" i="1" dirty="0" smtClean="0"/>
              <a:t>entire sample </a:t>
            </a:r>
            <a:r>
              <a:rPr lang="en-US" dirty="0" smtClean="0"/>
              <a:t>is skull-stripping poorly, it may be worthwhile to play around with watershed algorithm thresholds.</a:t>
            </a:r>
          </a:p>
          <a:p>
            <a:r>
              <a:rPr lang="en-US" dirty="0" smtClean="0"/>
              <a:t>This is done by adding the </a:t>
            </a:r>
            <a:r>
              <a:rPr lang="en-US" b="1" dirty="0" smtClean="0"/>
              <a:t>-</a:t>
            </a:r>
            <a:r>
              <a:rPr lang="en-US" b="1" dirty="0" err="1" smtClean="0"/>
              <a:t>wsmore</a:t>
            </a:r>
            <a:r>
              <a:rPr lang="en-US" b="1" dirty="0"/>
              <a:t>,</a:t>
            </a:r>
            <a:r>
              <a:rPr lang="en-US" dirty="0" smtClean="0"/>
              <a:t> </a:t>
            </a:r>
            <a:r>
              <a:rPr lang="en-US" b="1" dirty="0" smtClean="0"/>
              <a:t>-</a:t>
            </a:r>
            <a:r>
              <a:rPr lang="en-US" b="1" dirty="0" err="1" smtClean="0"/>
              <a:t>wsless</a:t>
            </a:r>
            <a:r>
              <a:rPr lang="en-US" b="1" dirty="0" smtClean="0"/>
              <a:t>,</a:t>
            </a:r>
            <a:r>
              <a:rPr lang="en-US" dirty="0" smtClean="0"/>
              <a:t> or </a:t>
            </a:r>
            <a:r>
              <a:rPr lang="en-US" b="1" dirty="0" smtClean="0"/>
              <a:t>“-</a:t>
            </a:r>
            <a:r>
              <a:rPr lang="en-US" b="1" dirty="0" err="1" smtClean="0"/>
              <a:t>wsthresh</a:t>
            </a:r>
            <a:r>
              <a:rPr lang="en-US" b="1" dirty="0" smtClean="0"/>
              <a:t> [</a:t>
            </a:r>
            <a:r>
              <a:rPr lang="en-US" b="1" dirty="0" err="1" smtClean="0"/>
              <a:t>pctheight</a:t>
            </a:r>
            <a:r>
              <a:rPr lang="en-US" b="1" dirty="0" smtClean="0"/>
              <a:t>]” </a:t>
            </a:r>
            <a:r>
              <a:rPr lang="en-US" dirty="0" smtClean="0"/>
              <a:t>tags to the end of the recon-all command. These tags increase/decrease (</a:t>
            </a:r>
            <a:r>
              <a:rPr lang="en-US" dirty="0" err="1" smtClean="0"/>
              <a:t>wsmore</a:t>
            </a:r>
            <a:r>
              <a:rPr lang="en-US" dirty="0" smtClean="0"/>
              <a:t>/</a:t>
            </a:r>
            <a:r>
              <a:rPr lang="en-US" dirty="0" err="1" smtClean="0"/>
              <a:t>wsless</a:t>
            </a:r>
            <a:r>
              <a:rPr lang="en-US" dirty="0" smtClean="0"/>
              <a:t>) the skull surface or explicitly set a height threshold. (see below)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5835" y="6290588"/>
            <a:ext cx="8085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Ségonne</a:t>
            </a:r>
            <a:r>
              <a:rPr lang="en-US" sz="1100" dirty="0" smtClean="0"/>
              <a:t> </a:t>
            </a:r>
            <a:r>
              <a:rPr lang="en-US" sz="1100" dirty="0"/>
              <a:t>F, Dale AM, </a:t>
            </a:r>
            <a:r>
              <a:rPr lang="en-US" sz="1100" dirty="0" err="1"/>
              <a:t>Busa</a:t>
            </a:r>
            <a:r>
              <a:rPr lang="en-US" sz="1100" dirty="0"/>
              <a:t> E, et al. A hybrid approach to the skull stripping problem in MRI. </a:t>
            </a:r>
            <a:r>
              <a:rPr lang="en-US" sz="1100" dirty="0" err="1"/>
              <a:t>Neuroimage</a:t>
            </a:r>
            <a:r>
              <a:rPr lang="en-US" sz="1100" dirty="0"/>
              <a:t>. 2004;22(3):1060-1075. doi:10.1016/j.neuroimage.2004.03.032.</a:t>
            </a:r>
          </a:p>
        </p:txBody>
      </p:sp>
      <p:pic>
        <p:nvPicPr>
          <p:cNvPr id="10" name="Picture 9" descr="Screen Shot 2017-01-22 at 4.10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93429"/>
            <a:ext cx="4950808" cy="1866021"/>
          </a:xfrm>
          <a:prstGeom prst="rect">
            <a:avLst/>
          </a:prstGeom>
        </p:spPr>
      </p:pic>
      <p:pic>
        <p:nvPicPr>
          <p:cNvPr id="11" name="Picture 10" descr="Screen Shot 2017-01-22 at 4.11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39" y="4413472"/>
            <a:ext cx="3424478" cy="17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45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Skull-stripping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11" y="1600201"/>
            <a:ext cx="8051789" cy="320221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Method 2</a:t>
            </a:r>
            <a:r>
              <a:rPr lang="en-US" dirty="0" smtClean="0"/>
              <a:t>: Manual Editing using </a:t>
            </a:r>
            <a:r>
              <a:rPr lang="en-US" dirty="0" err="1" smtClean="0"/>
              <a:t>TKMedit</a:t>
            </a:r>
            <a:endParaRPr lang="en-US" dirty="0" smtClean="0"/>
          </a:p>
          <a:p>
            <a:r>
              <a:rPr lang="en-US" dirty="0" smtClean="0"/>
              <a:t>If a minority of your brains are not skull-stripping well, it is usually more fruitful to manually edit.</a:t>
            </a:r>
          </a:p>
          <a:p>
            <a:r>
              <a:rPr lang="en-US" dirty="0" smtClean="0"/>
              <a:t>This can be accomplished by using the </a:t>
            </a:r>
            <a:r>
              <a:rPr lang="en-US" dirty="0" err="1" smtClean="0"/>
              <a:t>TKMedit</a:t>
            </a:r>
            <a:r>
              <a:rPr lang="en-US" dirty="0" smtClean="0"/>
              <a:t> GUI, loading the </a:t>
            </a:r>
            <a:r>
              <a:rPr lang="en-US" dirty="0" err="1" smtClean="0"/>
              <a:t>brainmask</a:t>
            </a:r>
            <a:r>
              <a:rPr lang="en-US" dirty="0" smtClean="0"/>
              <a:t> as a main volume and the pre-skull-strip T1 brain as the auxiliary volume: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can then set our mouse to clone values from the aux volume to the main volume (middle click) or to delete voxels from the main volume (right click).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Screen Shot 2017-01-22 at 3.47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" y="4772581"/>
            <a:ext cx="1951320" cy="18009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2481" y="3280633"/>
            <a:ext cx="6354069" cy="461665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&gt;&gt; </a:t>
            </a:r>
            <a:r>
              <a:rPr lang="en-US" sz="2400" dirty="0" err="1" smtClean="0"/>
              <a:t>tkmedit</a:t>
            </a:r>
            <a:r>
              <a:rPr lang="en-US" sz="2400" dirty="0" smtClean="0"/>
              <a:t> Monica </a:t>
            </a:r>
            <a:r>
              <a:rPr lang="en-US" sz="2400" dirty="0" err="1" smtClean="0"/>
              <a:t>brainmask.mgz</a:t>
            </a:r>
            <a:r>
              <a:rPr lang="en-US" sz="2400" dirty="0" smtClean="0"/>
              <a:t> -aux T1.mgz </a:t>
            </a:r>
          </a:p>
        </p:txBody>
      </p:sp>
      <p:pic>
        <p:nvPicPr>
          <p:cNvPr id="9" name="Picture 8" descr="Screen Shot 2017-01-22 at 4.2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600" y="4985247"/>
            <a:ext cx="1398935" cy="1588311"/>
          </a:xfrm>
          <a:prstGeom prst="rect">
            <a:avLst/>
          </a:prstGeom>
        </p:spPr>
      </p:pic>
      <p:pic>
        <p:nvPicPr>
          <p:cNvPr id="10" name="Picture 9" descr="Screen Shot 2017-01-22 at 4.25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217" y="4413217"/>
            <a:ext cx="1516583" cy="2308258"/>
          </a:xfrm>
          <a:prstGeom prst="rect">
            <a:avLst/>
          </a:prstGeom>
        </p:spPr>
      </p:pic>
      <p:pic>
        <p:nvPicPr>
          <p:cNvPr id="11" name="Picture 10" descr="Screen Shot 2017-01-22 at 4.25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464" y="5301465"/>
            <a:ext cx="3362750" cy="12720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90557" y="5606270"/>
            <a:ext cx="200848" cy="16265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93113" y="5301465"/>
            <a:ext cx="742993" cy="9641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54700" y="5185842"/>
            <a:ext cx="742993" cy="9641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54700" y="5645960"/>
            <a:ext cx="742993" cy="9641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54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Scripting Editing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Four functions in the class bin cover what we have done so far: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 smtClean="0"/>
              <a:t>Batch_reconall</a:t>
            </a:r>
            <a:r>
              <a:rPr lang="en-US" b="1" dirty="0" smtClean="0"/>
              <a:t> </a:t>
            </a:r>
            <a:r>
              <a:rPr lang="en-US" dirty="0" smtClean="0"/>
              <a:t>– sequentially processes multiple subjects through recon-all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Preproc_T1w</a:t>
            </a:r>
            <a:r>
              <a:rPr lang="en-US" dirty="0" smtClean="0"/>
              <a:t> – sequentially processes multiple subjects through autorecon1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 smtClean="0"/>
              <a:t>fixTal</a:t>
            </a:r>
            <a:r>
              <a:rPr lang="en-US" dirty="0" smtClean="0"/>
              <a:t> – pulls up a subject to fix </a:t>
            </a:r>
            <a:r>
              <a:rPr lang="en-US" dirty="0" err="1" smtClean="0"/>
              <a:t>Talairach</a:t>
            </a:r>
            <a:r>
              <a:rPr lang="en-US" dirty="0" smtClean="0"/>
              <a:t> registration. Re-runs autorecon1 when you save.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 smtClean="0"/>
              <a:t>fixBrainMask</a:t>
            </a:r>
            <a:r>
              <a:rPr lang="en-US" dirty="0" smtClean="0"/>
              <a:t> – pulls up </a:t>
            </a:r>
            <a:r>
              <a:rPr lang="en-US" dirty="0" err="1" smtClean="0"/>
              <a:t>brainmask</a:t>
            </a:r>
            <a:r>
              <a:rPr lang="en-US" dirty="0" smtClean="0"/>
              <a:t>/T1 ready for editing (uses the </a:t>
            </a:r>
            <a:r>
              <a:rPr lang="en-US" dirty="0" err="1" smtClean="0"/>
              <a:t>tkmedit_BMedit.tcl</a:t>
            </a:r>
            <a:r>
              <a:rPr lang="en-US" dirty="0" smtClean="0"/>
              <a:t> script)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To maximize usefulness of the functions, I recommend downloading a copy of this bin for each of your studies and customizing the </a:t>
            </a:r>
            <a:r>
              <a:rPr lang="en-US" dirty="0" err="1" smtClean="0"/>
              <a:t>filepaths</a:t>
            </a:r>
            <a:r>
              <a:rPr lang="en-US" dirty="0" smtClean="0"/>
              <a:t> at the top to fit your study.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4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 in about install</a:t>
            </a:r>
          </a:p>
          <a:p>
            <a:pPr lvl="1"/>
            <a:r>
              <a:rPr lang="en-US" dirty="0" smtClean="0"/>
              <a:t>How was it running Monica’s brain?</a:t>
            </a:r>
          </a:p>
          <a:p>
            <a:r>
              <a:rPr lang="en-US" dirty="0" smtClean="0"/>
              <a:t>Raw image processing</a:t>
            </a:r>
          </a:p>
          <a:p>
            <a:r>
              <a:rPr lang="en-US" dirty="0" err="1" smtClean="0"/>
              <a:t>FreeSurfer</a:t>
            </a:r>
            <a:r>
              <a:rPr lang="en-US" dirty="0" smtClean="0"/>
              <a:t> autorecon1 components</a:t>
            </a:r>
          </a:p>
          <a:p>
            <a:r>
              <a:rPr lang="en-US" dirty="0" smtClean="0"/>
              <a:t>Tkregister2</a:t>
            </a:r>
          </a:p>
          <a:p>
            <a:r>
              <a:rPr lang="en-US" dirty="0" err="1" smtClean="0"/>
              <a:t>TKMedit</a:t>
            </a:r>
            <a:endParaRPr lang="en-US" dirty="0" smtClean="0"/>
          </a:p>
        </p:txBody>
      </p:sp>
      <p:pic>
        <p:nvPicPr>
          <p:cNvPr id="4" name="Picture 3" descr="Screen Shot 2016-10-28 at 11.34.29 A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32" b="88462" l="53140" r="96058">
                        <a14:foregroundMark x1="67751" y1="29786" x2="72851" y2="29786"/>
                      </a14:backgroundRemoval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91" t="20803" r="3167" b="18016"/>
          <a:stretch/>
        </p:blipFill>
        <p:spPr>
          <a:xfrm rot="696781">
            <a:off x="4259322" y="3743754"/>
            <a:ext cx="4333758" cy="3095359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08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1004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For next time, try out: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Running Meghan’s brain (2 input volumes, see below for an example).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Checking and adjusting Monica’s </a:t>
            </a:r>
            <a:r>
              <a:rPr lang="en-US" dirty="0" err="1" smtClean="0"/>
              <a:t>Talairach</a:t>
            </a:r>
            <a:r>
              <a:rPr lang="en-US" dirty="0" smtClean="0"/>
              <a:t> registration.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Checking and editing M&amp;M’s brains using </a:t>
            </a:r>
            <a:r>
              <a:rPr lang="en-US" dirty="0" err="1" smtClean="0"/>
              <a:t>TKMedit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5746" y="5022597"/>
            <a:ext cx="7798112" cy="107721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Meghan recon-all </a:t>
            </a:r>
            <a:r>
              <a:rPr lang="en-US" b="1" dirty="0"/>
              <a:t>e</a:t>
            </a:r>
            <a:r>
              <a:rPr lang="en-US" b="1" dirty="0" smtClean="0"/>
              <a:t>xample with 2 input volumes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sz="1400" dirty="0" smtClean="0"/>
              <a:t>&gt;&gt; recon-all -s Meghan -</a:t>
            </a:r>
            <a:r>
              <a:rPr lang="en-US" sz="1400" dirty="0" err="1" smtClean="0"/>
              <a:t>i</a:t>
            </a:r>
            <a:r>
              <a:rPr lang="en-US" sz="1400" dirty="0" smtClean="0"/>
              <a:t> 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/raw/Meghan/Meghan_T1w_1.nii.gz </a:t>
            </a:r>
            <a:r>
              <a:rPr lang="en-US" sz="1400" dirty="0"/>
              <a:t>-</a:t>
            </a:r>
            <a:r>
              <a:rPr lang="en-US" sz="1400" dirty="0" err="1"/>
              <a:t>i</a:t>
            </a:r>
            <a:r>
              <a:rPr lang="en-US" sz="1400" dirty="0"/>
              <a:t> /home/catcam1/</a:t>
            </a:r>
            <a:r>
              <a:rPr lang="en-US" sz="1400" dirty="0" err="1"/>
              <a:t>FS_Class</a:t>
            </a:r>
            <a:r>
              <a:rPr lang="en-US" sz="1400" dirty="0"/>
              <a:t>/raw/Meghan/</a:t>
            </a:r>
            <a:r>
              <a:rPr lang="en-US" sz="1400" dirty="0" smtClean="0"/>
              <a:t>Meghan_T1w_2.</a:t>
            </a:r>
            <a:r>
              <a:rPr lang="en-US" sz="1400" dirty="0"/>
              <a:t>nii.gz -</a:t>
            </a:r>
            <a:r>
              <a:rPr lang="en-US" sz="1400" dirty="0" smtClean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344714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recon-all outputs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025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mri</a:t>
            </a:r>
            <a:endParaRPr lang="en-US" dirty="0" smtClean="0"/>
          </a:p>
          <a:p>
            <a:pPr lvl="1"/>
            <a:r>
              <a:rPr lang="en-US" dirty="0" err="1"/>
              <a:t>orig</a:t>
            </a:r>
            <a:r>
              <a:rPr lang="en-US" dirty="0"/>
              <a:t>/001.mgz: the original uncorrected image</a:t>
            </a:r>
          </a:p>
          <a:p>
            <a:pPr lvl="1"/>
            <a:r>
              <a:rPr lang="en-US" dirty="0" smtClean="0"/>
              <a:t>T1.mgz: Motion/artifact corrected image</a:t>
            </a:r>
          </a:p>
          <a:p>
            <a:pPr lvl="1"/>
            <a:r>
              <a:rPr lang="en-US" dirty="0" err="1" smtClean="0"/>
              <a:t>brainmask.mgz</a:t>
            </a:r>
            <a:r>
              <a:rPr lang="en-US" dirty="0" smtClean="0"/>
              <a:t>: The </a:t>
            </a:r>
            <a:r>
              <a:rPr lang="en-US" dirty="0" err="1" smtClean="0"/>
              <a:t>skullstripped</a:t>
            </a:r>
            <a:r>
              <a:rPr lang="en-US" dirty="0" smtClean="0"/>
              <a:t> volume used in subsequent steps</a:t>
            </a:r>
          </a:p>
          <a:p>
            <a:r>
              <a:rPr lang="en-US" dirty="0" smtClean="0"/>
              <a:t>scripts</a:t>
            </a:r>
          </a:p>
          <a:p>
            <a:pPr lvl="1"/>
            <a:r>
              <a:rPr lang="en-US" dirty="0" smtClean="0"/>
              <a:t>recon-all-</a:t>
            </a:r>
            <a:r>
              <a:rPr lang="en-US" dirty="0" err="1" smtClean="0"/>
              <a:t>status.log</a:t>
            </a:r>
            <a:r>
              <a:rPr lang="en-US" dirty="0" smtClean="0"/>
              <a:t>: Summary log of the recon-all process</a:t>
            </a:r>
          </a:p>
          <a:p>
            <a:pPr lvl="1"/>
            <a:r>
              <a:rPr lang="en-US" dirty="0"/>
              <a:t>recon-</a:t>
            </a:r>
            <a:r>
              <a:rPr lang="en-US" dirty="0" err="1"/>
              <a:t>all.log</a:t>
            </a:r>
            <a:r>
              <a:rPr lang="en-US" dirty="0"/>
              <a:t>: </a:t>
            </a:r>
            <a:r>
              <a:rPr lang="en-US" dirty="0" smtClean="0"/>
              <a:t>Detailed log </a:t>
            </a:r>
            <a:r>
              <a:rPr lang="en-US" dirty="0"/>
              <a:t>of </a:t>
            </a:r>
            <a:r>
              <a:rPr lang="en-US" dirty="0" smtClean="0"/>
              <a:t>the recon</a:t>
            </a:r>
            <a:r>
              <a:rPr lang="en-US" dirty="0"/>
              <a:t>-</a:t>
            </a:r>
            <a:r>
              <a:rPr lang="en-US" dirty="0" smtClean="0"/>
              <a:t>all process</a:t>
            </a:r>
          </a:p>
          <a:p>
            <a:pPr lvl="1"/>
            <a:r>
              <a:rPr lang="en-US" dirty="0" smtClean="0"/>
              <a:t>recon-</a:t>
            </a:r>
            <a:r>
              <a:rPr lang="en-US" dirty="0" err="1" smtClean="0"/>
              <a:t>all.done</a:t>
            </a:r>
            <a:r>
              <a:rPr lang="en-US" dirty="0" smtClean="0"/>
              <a:t>: This file gets created once recon-all is complete</a:t>
            </a:r>
          </a:p>
        </p:txBody>
      </p:sp>
    </p:spTree>
    <p:extLst>
      <p:ext uri="{BB962C8B-B14F-4D97-AF65-F5344CB8AC3E}">
        <p14:creationId xmlns:p14="http://schemas.microsoft.com/office/powerpoint/2010/main" val="3306158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155938"/>
            <a:ext cx="8229600" cy="1143000"/>
          </a:xfrm>
        </p:spPr>
        <p:txBody>
          <a:bodyPr/>
          <a:lstStyle/>
          <a:p>
            <a:r>
              <a:rPr lang="en-US" dirty="0" smtClean="0"/>
              <a:t>Raw Image</a:t>
            </a:r>
            <a:r>
              <a:rPr lang="en-US" dirty="0"/>
              <a:t>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046" y="1265964"/>
            <a:ext cx="4518393" cy="5298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There is usually some kind of inhomogeneity</a:t>
            </a:r>
          </a:p>
          <a:p>
            <a:r>
              <a:rPr lang="en-US" dirty="0" smtClean="0"/>
              <a:t>Factors that influence contrast:</a:t>
            </a:r>
          </a:p>
          <a:p>
            <a:pPr lvl="1"/>
            <a:r>
              <a:rPr lang="en-US" dirty="0" smtClean="0"/>
              <a:t>Subject head placement</a:t>
            </a:r>
          </a:p>
          <a:p>
            <a:pPr lvl="1"/>
            <a:r>
              <a:rPr lang="en-US" dirty="0" smtClean="0"/>
              <a:t>Sequence PSD</a:t>
            </a:r>
          </a:p>
          <a:p>
            <a:pPr lvl="1"/>
            <a:r>
              <a:rPr lang="en-US" dirty="0" smtClean="0"/>
              <a:t>Subject motion</a:t>
            </a:r>
          </a:p>
          <a:p>
            <a:pPr lvl="1"/>
            <a:r>
              <a:rPr lang="en-US" dirty="0" smtClean="0"/>
              <a:t>Magnetic field homogeneity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Artifacts create problems for processing because tissue that </a:t>
            </a:r>
            <a:r>
              <a:rPr lang="en-US" i="1" dirty="0" smtClean="0"/>
              <a:t>should</a:t>
            </a:r>
            <a:r>
              <a:rPr lang="en-US" dirty="0" smtClean="0"/>
              <a:t> have comparable T1 may be encoded very differently (see right)</a:t>
            </a:r>
          </a:p>
        </p:txBody>
      </p:sp>
      <p:pic>
        <p:nvPicPr>
          <p:cNvPr id="8" name="Picture 7" descr="Screenshot 2016-12-30 14.35.3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2"/>
          <a:stretch/>
        </p:blipFill>
        <p:spPr>
          <a:xfrm>
            <a:off x="4931358" y="1265963"/>
            <a:ext cx="3970797" cy="2983563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4830907" y="4341489"/>
            <a:ext cx="4069543" cy="2445289"/>
            <a:chOff x="4830907" y="4341489"/>
            <a:chExt cx="4069543" cy="2445289"/>
          </a:xfrm>
        </p:grpSpPr>
        <p:pic>
          <p:nvPicPr>
            <p:cNvPr id="11" name="Picture 10" descr="Screenshot 2016-12-30 14.34.3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4" t="25305" r="75786" b="64395"/>
            <a:stretch/>
          </p:blipFill>
          <p:spPr>
            <a:xfrm>
              <a:off x="4830907" y="4400839"/>
              <a:ext cx="1103868" cy="115410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3" name="Picture 12" descr="Screenshot 2016-12-30 14.34.3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86" t="60821" r="47238" b="31127"/>
            <a:stretch/>
          </p:blipFill>
          <p:spPr>
            <a:xfrm>
              <a:off x="4830907" y="5676225"/>
              <a:ext cx="1103868" cy="105120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grpSp>
          <p:nvGrpSpPr>
            <p:cNvPr id="15" name="Group 14"/>
            <p:cNvGrpSpPr/>
            <p:nvPr/>
          </p:nvGrpSpPr>
          <p:grpSpPr>
            <a:xfrm>
              <a:off x="5982250" y="4341489"/>
              <a:ext cx="2918200" cy="2445289"/>
              <a:chOff x="5982250" y="4341489"/>
              <a:chExt cx="2918200" cy="2445289"/>
            </a:xfrm>
          </p:grpSpPr>
          <p:pic>
            <p:nvPicPr>
              <p:cNvPr id="10" name="Picture 9" descr="Screenshot 2016-12-30 14.34.37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62" r="2665" b="4389"/>
              <a:stretch/>
            </p:blipFill>
            <p:spPr>
              <a:xfrm>
                <a:off x="5982250" y="4341489"/>
                <a:ext cx="2918200" cy="2445289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6425655" y="4973608"/>
                <a:ext cx="221289" cy="237744"/>
              </a:xfrm>
              <a:prstGeom prst="rect">
                <a:avLst/>
              </a:prstGeom>
              <a:noFill/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229102" y="5830351"/>
                <a:ext cx="221289" cy="201495"/>
              </a:xfrm>
              <a:prstGeom prst="rect">
                <a:avLst/>
              </a:prstGeom>
              <a:noFill/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>
            <a:xfrm>
              <a:off x="5519338" y="5353454"/>
              <a:ext cx="0" cy="569769"/>
            </a:xfrm>
            <a:prstGeom prst="straightConnector1">
              <a:avLst/>
            </a:prstGeom>
            <a:ln w="19050" cmpd="sng">
              <a:solidFill>
                <a:srgbClr val="00A800"/>
              </a:solidFill>
              <a:headEnd type="arrow"/>
              <a:tailEnd type="arrow"/>
            </a:ln>
            <a:effectLst>
              <a:glow rad="12700">
                <a:schemeClr val="tx1">
                  <a:alpha val="8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4931358" y="5137877"/>
              <a:ext cx="0" cy="1272023"/>
            </a:xfrm>
            <a:prstGeom prst="straightConnector1">
              <a:avLst/>
            </a:prstGeom>
            <a:ln>
              <a:solidFill>
                <a:srgbClr val="3366FF"/>
              </a:solidFill>
              <a:headEnd type="arrow"/>
              <a:tailEnd type="arrow"/>
            </a:ln>
            <a:effectLst>
              <a:glow rad="127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5934777" y="4400840"/>
              <a:ext cx="490878" cy="572768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934775" y="5211352"/>
              <a:ext cx="490880" cy="343596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5934778" y="5678733"/>
              <a:ext cx="1294324" cy="151618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934776" y="6031846"/>
              <a:ext cx="1294326" cy="695582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89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Steps (autorecon1)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00905404"/>
              </p:ext>
            </p:extLst>
          </p:nvPr>
        </p:nvGraphicFramePr>
        <p:xfrm>
          <a:off x="253958" y="1365069"/>
          <a:ext cx="8624461" cy="2647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04135500"/>
              </p:ext>
            </p:extLst>
          </p:nvPr>
        </p:nvGraphicFramePr>
        <p:xfrm>
          <a:off x="1642696" y="4154566"/>
          <a:ext cx="5609596" cy="2422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92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autorecon1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064" y="1340077"/>
            <a:ext cx="8229600" cy="706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To only run autorecon1 (~30 min):</a:t>
            </a:r>
            <a:endParaRPr lang="en-US" sz="2800" dirty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828539"/>
            <a:ext cx="7798112" cy="800219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T/CSH</a:t>
            </a:r>
            <a:r>
              <a:rPr lang="en-US" dirty="0" smtClean="0"/>
              <a:t>:</a:t>
            </a:r>
            <a:endParaRPr lang="en-US" sz="1400" dirty="0" smtClean="0"/>
          </a:p>
          <a:p>
            <a:r>
              <a:rPr lang="en-US" sz="1400" dirty="0" smtClean="0"/>
              <a:t>&gt;&gt; setenv SUBJECTS_DIR 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</a:t>
            </a:r>
            <a:r>
              <a:rPr lang="en-US" sz="1400" dirty="0" err="1" smtClean="0"/>
              <a:t>subjDir</a:t>
            </a:r>
            <a:endParaRPr lang="en-US" sz="1400" dirty="0" smtClean="0"/>
          </a:p>
          <a:p>
            <a:r>
              <a:rPr lang="en-US" sz="1400" dirty="0" smtClean="0"/>
              <a:t>&gt;&gt; recon-all -s Monica -</a:t>
            </a:r>
            <a:r>
              <a:rPr lang="en-US" sz="1400" dirty="0" err="1" smtClean="0"/>
              <a:t>i</a:t>
            </a:r>
            <a:r>
              <a:rPr lang="en-US" sz="1400" dirty="0" smtClean="0"/>
              <a:t> 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/raw/Monica/Monica_T1w_1.nii.gz -autorecon1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2721784"/>
            <a:ext cx="7798112" cy="800219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BASH</a:t>
            </a:r>
            <a:r>
              <a:rPr lang="en-US" dirty="0" smtClean="0"/>
              <a:t>:</a:t>
            </a:r>
            <a:endParaRPr lang="en-US" sz="1400" dirty="0" smtClean="0"/>
          </a:p>
          <a:p>
            <a:r>
              <a:rPr lang="en-US" sz="1400" dirty="0" smtClean="0"/>
              <a:t>&gt;&gt; export SUBJECTS_DIR=/home/catcam1/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</a:t>
            </a:r>
            <a:r>
              <a:rPr lang="en-US" sz="1400" dirty="0" err="1" smtClean="0"/>
              <a:t>subjDir</a:t>
            </a:r>
            <a:endParaRPr lang="en-US" sz="1400" dirty="0" smtClean="0"/>
          </a:p>
          <a:p>
            <a:r>
              <a:rPr lang="en-US" sz="1400" dirty="0" smtClean="0"/>
              <a:t>&gt;&gt; recon-all -s Monica -</a:t>
            </a:r>
            <a:r>
              <a:rPr lang="en-US" sz="1400" dirty="0" err="1" smtClean="0"/>
              <a:t>i</a:t>
            </a:r>
            <a:r>
              <a:rPr lang="en-US" sz="1400" dirty="0" smtClean="0"/>
              <a:t> 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/raw/Monica/Monica_T1w_1.nii.gz -autorecon1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2064" y="3946077"/>
            <a:ext cx="8229600" cy="843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To re-run autorecon1 for an existing subject: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4458798"/>
            <a:ext cx="7798112" cy="800219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T/CSH</a:t>
            </a:r>
            <a:r>
              <a:rPr lang="en-US" dirty="0" smtClean="0"/>
              <a:t>:</a:t>
            </a:r>
            <a:endParaRPr lang="en-US" sz="1400" dirty="0" smtClean="0"/>
          </a:p>
          <a:p>
            <a:r>
              <a:rPr lang="en-US" sz="1400" dirty="0" smtClean="0"/>
              <a:t>&gt;&gt; setenv SUBJECTS_DIR 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</a:t>
            </a:r>
            <a:r>
              <a:rPr lang="en-US" sz="1400" dirty="0" err="1" smtClean="0"/>
              <a:t>subjDir</a:t>
            </a:r>
            <a:endParaRPr lang="en-US" sz="1400" dirty="0" smtClean="0"/>
          </a:p>
          <a:p>
            <a:r>
              <a:rPr lang="en-US" sz="1400" dirty="0" smtClean="0"/>
              <a:t>&gt;&gt; recon-all -s Monica -autorecon1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361114"/>
            <a:ext cx="7798112" cy="800219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BASH</a:t>
            </a:r>
            <a:r>
              <a:rPr lang="en-US" dirty="0" smtClean="0"/>
              <a:t>:</a:t>
            </a:r>
            <a:endParaRPr lang="en-US" sz="1400" dirty="0" smtClean="0"/>
          </a:p>
          <a:p>
            <a:r>
              <a:rPr lang="en-US" sz="1400" dirty="0" smtClean="0"/>
              <a:t>&gt;&gt; export SUBJECTS_DIR=/home/catcam1/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</a:t>
            </a:r>
            <a:r>
              <a:rPr lang="en-US" sz="1400" dirty="0" err="1" smtClean="0"/>
              <a:t>subjDir</a:t>
            </a:r>
            <a:endParaRPr lang="en-US" sz="1400" dirty="0" smtClean="0"/>
          </a:p>
          <a:p>
            <a:r>
              <a:rPr lang="en-US" sz="1400" dirty="0" smtClean="0"/>
              <a:t>&gt;&gt; recon-all -s Monica -autorecon1</a:t>
            </a:r>
          </a:p>
        </p:txBody>
      </p:sp>
    </p:spTree>
    <p:extLst>
      <p:ext uri="{BB962C8B-B14F-4D97-AF65-F5344CB8AC3E}">
        <p14:creationId xmlns:p14="http://schemas.microsoft.com/office/powerpoint/2010/main" val="3108792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“Motion” Correction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599" cy="28809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Motion correction is applied when multiple volumes are acquired.</a:t>
            </a:r>
          </a:p>
          <a:p>
            <a:r>
              <a:rPr lang="en-US" dirty="0" smtClean="0"/>
              <a:t>If only 1 volume is entered, no motion correction is done (</a:t>
            </a:r>
            <a:r>
              <a:rPr lang="en-US" dirty="0" err="1" smtClean="0"/>
              <a:t>mri_robust_template</a:t>
            </a:r>
            <a:r>
              <a:rPr lang="en-US" dirty="0" smtClean="0"/>
              <a:t> is effectively skipped).</a:t>
            </a:r>
          </a:p>
          <a:p>
            <a:r>
              <a:rPr lang="en-US" dirty="0" smtClean="0"/>
              <a:t>Motion is in quotes because </a:t>
            </a:r>
            <a:r>
              <a:rPr lang="en-US" dirty="0" err="1" smtClean="0"/>
              <a:t>FreeSurfer</a:t>
            </a:r>
            <a:r>
              <a:rPr lang="en-US" dirty="0" smtClean="0"/>
              <a:t> actually averages the volumes. It doesn’t do motion correction in the fMRI sense.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746993"/>
              </p:ext>
            </p:extLst>
          </p:nvPr>
        </p:nvGraphicFramePr>
        <p:xfrm>
          <a:off x="230619" y="4611589"/>
          <a:ext cx="8694737" cy="18205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8428"/>
                <a:gridCol w="1449623"/>
                <a:gridCol w="1377739"/>
                <a:gridCol w="3078947"/>
              </a:tblGrid>
              <a:tr h="54326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FS Component Commands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Input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Output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What it does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</a:tr>
              <a:tr h="42577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mri_robust_template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001.mgz,</a:t>
                      </a:r>
                      <a:r>
                        <a:rPr lang="en-US" baseline="0" dirty="0" smtClean="0"/>
                        <a:t> etc.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rawavg.mgz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averages the input</a:t>
                      </a:r>
                      <a:r>
                        <a:rPr lang="en-US" baseline="0" dirty="0" smtClean="0"/>
                        <a:t> volumes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77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mri_convert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rawavg.mgz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orig.mgz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resample to</a:t>
                      </a:r>
                      <a:r>
                        <a:rPr lang="en-US" baseline="0" dirty="0" smtClean="0"/>
                        <a:t> 1mm</a:t>
                      </a:r>
                      <a:r>
                        <a:rPr lang="en-US" baseline="30000" dirty="0" smtClean="0"/>
                        <a:t>3 </a:t>
                      </a:r>
                      <a:r>
                        <a:rPr lang="en-US" baseline="0" dirty="0" smtClean="0"/>
                        <a:t>voxels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7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mri_add_xform_to_header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orig.mgz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orig.mgz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Extracts orientation data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11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Talairach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5774"/>
            <a:ext cx="8229600" cy="29648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Puts the brain into </a:t>
            </a:r>
            <a:r>
              <a:rPr lang="en-US" dirty="0" err="1" smtClean="0"/>
              <a:t>Talairach</a:t>
            </a:r>
            <a:r>
              <a:rPr lang="en-US" dirty="0" smtClean="0"/>
              <a:t> coordinate space: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FreeSurfer performs first round of NU correction to remove magnetic bias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FreeSurfer</a:t>
            </a:r>
            <a:r>
              <a:rPr lang="en-US" dirty="0" smtClean="0"/>
              <a:t> then anchors the AC and PC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Finally it performs the transformation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883037"/>
              </p:ext>
            </p:extLst>
          </p:nvPr>
        </p:nvGraphicFramePr>
        <p:xfrm>
          <a:off x="199568" y="4629731"/>
          <a:ext cx="8776386" cy="18205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508"/>
                <a:gridCol w="1882869"/>
                <a:gridCol w="1882869"/>
                <a:gridCol w="2331140"/>
              </a:tblGrid>
              <a:tr h="54326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FS Component Commands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Input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Output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What it does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</a:tr>
              <a:tr h="42577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mri_nu_correct.mni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orig.mgz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orig_nu.mgz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corrects magnetic bias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77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talairach_avi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orig_nu.mgz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talairach.auto.xfm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performs registration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7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talairach_afd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talairach.auto.xfm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orig.mgz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applies the registration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54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Talairach</a:t>
            </a:r>
            <a:r>
              <a:rPr lang="en-US" dirty="0" smtClean="0"/>
              <a:t>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158" y="1345945"/>
            <a:ext cx="4118641" cy="51351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Originally created to study lesions</a:t>
            </a:r>
          </a:p>
          <a:p>
            <a:r>
              <a:rPr lang="en-US" dirty="0" smtClean="0"/>
              <a:t>Used to map the brain based on proportional distance from the AC-PC anchors</a:t>
            </a:r>
          </a:p>
          <a:p>
            <a:r>
              <a:rPr lang="en-US" dirty="0" smtClean="0"/>
              <a:t>Was created on 1 post-mortem adult brain (which can create a small issue for younger brains)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Screenshot 2017-01-21 21.12.52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5945"/>
            <a:ext cx="3859345" cy="2470594"/>
          </a:xfrm>
          <a:prstGeom prst="rect">
            <a:avLst/>
          </a:prstGeom>
        </p:spPr>
      </p:pic>
      <p:pic>
        <p:nvPicPr>
          <p:cNvPr id="6" name="Picture 5" descr="Screenshot 2017-01-21 21.12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47265"/>
            <a:ext cx="3859345" cy="263379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536014" y="4670708"/>
            <a:ext cx="3410754" cy="105699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36014" y="2022190"/>
            <a:ext cx="3410754" cy="105699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966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2660</TotalTime>
  <Words>1359</Words>
  <Application>Microsoft Macintosh PowerPoint</Application>
  <PresentationFormat>On-screen Show (4:3)</PresentationFormat>
  <Paragraphs>222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Goals for Today</vt:lpstr>
      <vt:lpstr>recon-all outputs</vt:lpstr>
      <vt:lpstr>Raw Images</vt:lpstr>
      <vt:lpstr>Processing Steps (autorecon1)</vt:lpstr>
      <vt:lpstr>autorecon1 only</vt:lpstr>
      <vt:lpstr>“Motion” Correction</vt:lpstr>
      <vt:lpstr>Talairach Registration</vt:lpstr>
      <vt:lpstr>Talairach Space</vt:lpstr>
      <vt:lpstr>Checking Registration</vt:lpstr>
      <vt:lpstr>tkregister2 GUI</vt:lpstr>
      <vt:lpstr>NU Correction</vt:lpstr>
      <vt:lpstr>Normalization</vt:lpstr>
      <vt:lpstr>Visualizing Normalization</vt:lpstr>
      <vt:lpstr>Skull-Stripping</vt:lpstr>
      <vt:lpstr>Checking Skull-stripping</vt:lpstr>
      <vt:lpstr>Fixing Skull-stripping</vt:lpstr>
      <vt:lpstr>Fixing Skull-stripping</vt:lpstr>
      <vt:lpstr>Scripting Editing Steps</vt:lpstr>
      <vt:lpstr>Recommended Practice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 Camacho</dc:creator>
  <cp:lastModifiedBy>Cat Camacho</cp:lastModifiedBy>
  <cp:revision>139</cp:revision>
  <dcterms:created xsi:type="dcterms:W3CDTF">2016-12-28T05:08:05Z</dcterms:created>
  <dcterms:modified xsi:type="dcterms:W3CDTF">2017-03-10T17:19:01Z</dcterms:modified>
</cp:coreProperties>
</file>